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91" r:id="rId2"/>
    <p:sldId id="271" r:id="rId3"/>
    <p:sldId id="273" r:id="rId4"/>
    <p:sldId id="274" r:id="rId5"/>
    <p:sldId id="275" r:id="rId6"/>
    <p:sldId id="276" r:id="rId7"/>
    <p:sldId id="279" r:id="rId8"/>
    <p:sldId id="278" r:id="rId9"/>
    <p:sldId id="262" r:id="rId10"/>
    <p:sldId id="263" r:id="rId11"/>
    <p:sldId id="269" r:id="rId12"/>
    <p:sldId id="264" r:id="rId13"/>
    <p:sldId id="265" r:id="rId14"/>
    <p:sldId id="266" r:id="rId15"/>
    <p:sldId id="267" r:id="rId16"/>
    <p:sldId id="268" r:id="rId17"/>
    <p:sldId id="284" r:id="rId18"/>
    <p:sldId id="283" r:id="rId19"/>
    <p:sldId id="285" r:id="rId20"/>
    <p:sldId id="286" r:id="rId21"/>
    <p:sldId id="289" r:id="rId22"/>
    <p:sldId id="288" r:id="rId23"/>
    <p:sldId id="287" r:id="rId24"/>
    <p:sldId id="290" r:id="rId25"/>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102" d="100"/>
          <a:sy n="102" d="100"/>
        </p:scale>
        <p:origin x="-11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vl1pPr>
          </a:lstStyle>
          <a:p>
            <a:pPr>
              <a:defRPr/>
            </a:pPr>
            <a:fld id="{B4D9822E-75CD-4EE8-8059-37776104BE60}" type="datetimeFigureOut">
              <a:rPr lang="en-US"/>
              <a:pPr>
                <a:defRPr/>
              </a:pPr>
              <a:t>9/18/2012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84A57941-B360-4A24-9416-66A5B19E3A6B}" type="slidenum">
              <a:rPr lang="en-US"/>
              <a:pPr>
                <a:defRPr/>
              </a:pPr>
              <a:t>‹#›</a:t>
            </a:fld>
            <a:endParaRPr lang="en-US"/>
          </a:p>
        </p:txBody>
      </p:sp>
    </p:spTree>
    <p:extLst>
      <p:ext uri="{BB962C8B-B14F-4D97-AF65-F5344CB8AC3E}">
        <p14:creationId xmlns:p14="http://schemas.microsoft.com/office/powerpoint/2010/main" val="944935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pPr>
              <a:defRPr/>
            </a:pPr>
            <a:endParaRPr lang="en-US"/>
          </a:p>
        </p:txBody>
      </p:sp>
      <p:sp>
        <p:nvSpPr>
          <p:cNvPr id="1843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p>
        </p:txBody>
      </p:sp>
      <p:sp>
        <p:nvSpPr>
          <p:cNvPr id="3686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pPr>
              <a:defRPr/>
            </a:pPr>
            <a:endParaRPr lang="en-US"/>
          </a:p>
        </p:txBody>
      </p:sp>
      <p:sp>
        <p:nvSpPr>
          <p:cNvPr id="1843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984F8694-437E-4949-BC60-5883C8313EC4}" type="slidenum">
              <a:rPr lang="en-US"/>
              <a:pPr>
                <a:defRPr/>
              </a:pPr>
              <a:t>‹#›</a:t>
            </a:fld>
            <a:endParaRPr lang="en-US"/>
          </a:p>
        </p:txBody>
      </p:sp>
    </p:spTree>
    <p:extLst>
      <p:ext uri="{BB962C8B-B14F-4D97-AF65-F5344CB8AC3E}">
        <p14:creationId xmlns:p14="http://schemas.microsoft.com/office/powerpoint/2010/main" val="32539010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3F44A76-8201-4699-85EA-F5E015D9305F}" type="slidenum">
              <a:rPr lang="en-US" smtClean="0"/>
              <a:pPr/>
              <a:t>2</a:t>
            </a:fld>
            <a:endParaRPr lang="en-US" smtClean="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solidFill>
                  <a:srgbClr val="000000"/>
                </a:solidFill>
                <a:latin typeface="Arial MT"/>
              </a:rPr>
              <a:t>Figure 24.01</a:t>
            </a:r>
          </a:p>
          <a:p>
            <a:pPr eaLnBrk="1" hangingPunct="1"/>
            <a:endParaRPr lang="en-US" altLang="en-US" smtClean="0">
              <a:solidFill>
                <a:srgbClr val="000000"/>
              </a:solidFill>
              <a:latin typeface="Arial MT"/>
            </a:endParaRPr>
          </a:p>
          <a:p>
            <a:pPr eaLnBrk="1" hangingPunct="1"/>
            <a:r>
              <a:rPr lang="en-US" altLang="en-US" smtClean="0">
                <a:solidFill>
                  <a:srgbClr val="000000"/>
                </a:solidFill>
                <a:latin typeface="Arial MT"/>
              </a:rPr>
              <a:t>Title:</a:t>
            </a:r>
          </a:p>
          <a:p>
            <a:pPr eaLnBrk="1" hangingPunct="1"/>
            <a:r>
              <a:rPr lang="en-US" altLang="en-US" smtClean="0">
                <a:solidFill>
                  <a:srgbClr val="000000"/>
                </a:solidFill>
                <a:latin typeface="Arial MT"/>
              </a:rPr>
              <a:t>Digestive System Components</a:t>
            </a:r>
          </a:p>
          <a:p>
            <a:pPr eaLnBrk="1" hangingPunct="1"/>
            <a:endParaRPr lang="en-US" altLang="en-US" smtClean="0">
              <a:solidFill>
                <a:srgbClr val="000000"/>
              </a:solidFill>
              <a:latin typeface="Arial MT"/>
            </a:endParaRPr>
          </a:p>
          <a:p>
            <a:pPr eaLnBrk="1" hangingPunct="1"/>
            <a:r>
              <a:rPr lang="en-US" altLang="en-US" smtClean="0">
                <a:solidFill>
                  <a:srgbClr val="000000"/>
                </a:solidFill>
                <a:latin typeface="Arial MT"/>
              </a:rPr>
              <a:t>Caption:</a:t>
            </a:r>
          </a:p>
          <a:p>
            <a:pPr eaLnBrk="1" hangingPunct="1"/>
            <a:r>
              <a:rPr lang="en-US" altLang="en-US" smtClean="0">
                <a:solidFill>
                  <a:srgbClr val="000000"/>
                </a:solidFill>
                <a:latin typeface="Arial MT"/>
              </a:rPr>
              <a:t>Major regions and accessory organs</a:t>
            </a:r>
          </a:p>
          <a:p>
            <a:pPr eaLnBrk="1" hangingPunct="1"/>
            <a:endParaRPr lang="en-US" altLang="en-US" smtClean="0">
              <a:solidFill>
                <a:srgbClr val="000000"/>
              </a:solidFill>
              <a:latin typeface="Arial MT"/>
            </a:endParaRPr>
          </a:p>
          <a:p>
            <a:pPr eaLnBrk="1" hangingPunct="1"/>
            <a:r>
              <a:rPr lang="en-US" altLang="en-US" smtClean="0">
                <a:solidFill>
                  <a:srgbClr val="000000"/>
                </a:solidFill>
                <a:latin typeface="Arial MT"/>
              </a:rPr>
              <a:t>Notes:</a:t>
            </a:r>
          </a:p>
          <a:p>
            <a:pPr eaLnBrk="1" hangingPunct="1"/>
            <a:r>
              <a:rPr lang="en-US" altLang="en-US" smtClean="0">
                <a:solidFill>
                  <a:srgbClr val="000000"/>
                </a:solidFill>
                <a:latin typeface="Arial MT"/>
              </a:rPr>
              <a:t>Relationship and organization of digestive organs</a:t>
            </a:r>
          </a:p>
          <a:p>
            <a:pPr eaLnBrk="1" hangingPunct="1"/>
            <a:endParaRPr lang="en-US" altLang="en-US" smtClean="0">
              <a:solidFill>
                <a:srgbClr val="000000"/>
              </a:solidFill>
              <a:latin typeface="Arial MT"/>
            </a:endParaRPr>
          </a:p>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BBCB578-6D05-4E12-A74B-B7FC168790C2}" type="slidenum">
              <a:rPr lang="en-US" smtClean="0"/>
              <a:pPr/>
              <a:t>3</a:t>
            </a:fld>
            <a:endParaRPr lang="en-US" smtClean="0"/>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solidFill>
                  <a:srgbClr val="000000"/>
                </a:solidFill>
                <a:latin typeface="Arial MT"/>
              </a:rPr>
              <a:t>Figure 24.06a</a:t>
            </a:r>
          </a:p>
          <a:p>
            <a:pPr eaLnBrk="1" hangingPunct="1"/>
            <a:endParaRPr lang="en-US" altLang="en-US" smtClean="0">
              <a:solidFill>
                <a:srgbClr val="000000"/>
              </a:solidFill>
              <a:latin typeface="Arial MT"/>
            </a:endParaRPr>
          </a:p>
          <a:p>
            <a:pPr eaLnBrk="1" hangingPunct="1"/>
            <a:r>
              <a:rPr lang="en-US" altLang="en-US" smtClean="0">
                <a:solidFill>
                  <a:srgbClr val="000000"/>
                </a:solidFill>
                <a:latin typeface="Arial MT"/>
              </a:rPr>
              <a:t>Title:</a:t>
            </a:r>
          </a:p>
          <a:p>
            <a:pPr eaLnBrk="1" hangingPunct="1"/>
            <a:r>
              <a:rPr lang="en-US" altLang="en-US" smtClean="0">
                <a:solidFill>
                  <a:srgbClr val="000000"/>
                </a:solidFill>
                <a:latin typeface="Arial MT"/>
              </a:rPr>
              <a:t>Oral Cavity</a:t>
            </a:r>
          </a:p>
          <a:p>
            <a:pPr eaLnBrk="1" hangingPunct="1"/>
            <a:endParaRPr lang="en-US" altLang="en-US" smtClean="0">
              <a:solidFill>
                <a:srgbClr val="000000"/>
              </a:solidFill>
              <a:latin typeface="Arial MT"/>
            </a:endParaRPr>
          </a:p>
          <a:p>
            <a:pPr eaLnBrk="1" hangingPunct="1"/>
            <a:r>
              <a:rPr lang="en-US" altLang="en-US" smtClean="0">
                <a:solidFill>
                  <a:srgbClr val="000000"/>
                </a:solidFill>
                <a:latin typeface="Arial MT"/>
              </a:rPr>
              <a:t>Caption:</a:t>
            </a:r>
          </a:p>
          <a:p>
            <a:pPr eaLnBrk="1" hangingPunct="1"/>
            <a:r>
              <a:rPr lang="en-US" altLang="en-US" smtClean="0">
                <a:solidFill>
                  <a:srgbClr val="000000"/>
                </a:solidFill>
                <a:latin typeface="Arial MT"/>
              </a:rPr>
              <a:t>Anterior view of open mouth</a:t>
            </a:r>
          </a:p>
          <a:p>
            <a:pPr eaLnBrk="1" hangingPunct="1"/>
            <a:endParaRPr lang="en-US" altLang="en-US" smtClean="0">
              <a:solidFill>
                <a:srgbClr val="000000"/>
              </a:solidFill>
              <a:latin typeface="Arial MT"/>
            </a:endParaRPr>
          </a:p>
          <a:p>
            <a:pPr eaLnBrk="1" hangingPunct="1"/>
            <a:r>
              <a:rPr lang="en-US" altLang="en-US" smtClean="0">
                <a:solidFill>
                  <a:srgbClr val="000000"/>
                </a:solidFill>
                <a:latin typeface="Arial MT"/>
              </a:rPr>
              <a:t>Notes:</a:t>
            </a:r>
          </a:p>
          <a:p>
            <a:pPr eaLnBrk="1" hangingPunct="1"/>
            <a:r>
              <a:rPr lang="en-US" altLang="en-US" smtClean="0">
                <a:solidFill>
                  <a:srgbClr val="000000"/>
                </a:solidFill>
                <a:latin typeface="Arial MT"/>
              </a:rPr>
              <a:t>An anterior view of the oral cavity shows the attachment of the tongue to the floor of the mouth (lingual frenulum) and the openings of salivary gland ducts in the floor of the mouth.</a:t>
            </a:r>
          </a:p>
          <a:p>
            <a:pPr eaLnBrk="1" hangingPunct="1"/>
            <a:endParaRPr lang="en-US" altLang="en-US" smtClean="0">
              <a:solidFill>
                <a:srgbClr val="000000"/>
              </a:solidFill>
              <a:latin typeface="Arial MT"/>
            </a:endParaRPr>
          </a:p>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91E3DE99-356F-4BC3-B7F4-64B4696937F8}" type="slidenum">
              <a:rPr lang="en-US" smtClean="0"/>
              <a:pPr/>
              <a:t>8</a:t>
            </a:fld>
            <a:endParaRPr lang="en-US" smtClean="0"/>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solidFill>
                  <a:srgbClr val="000000"/>
                </a:solidFill>
                <a:latin typeface="Arial MT"/>
              </a:rPr>
              <a:t>Figure 24.09b</a:t>
            </a:r>
          </a:p>
          <a:p>
            <a:pPr eaLnBrk="1" hangingPunct="1"/>
            <a:endParaRPr lang="en-US" altLang="en-US" smtClean="0">
              <a:solidFill>
                <a:srgbClr val="000000"/>
              </a:solidFill>
              <a:latin typeface="Arial MT"/>
            </a:endParaRPr>
          </a:p>
          <a:p>
            <a:pPr eaLnBrk="1" hangingPunct="1"/>
            <a:r>
              <a:rPr lang="en-US" altLang="en-US" smtClean="0">
                <a:solidFill>
                  <a:srgbClr val="000000"/>
                </a:solidFill>
                <a:latin typeface="Arial MT"/>
              </a:rPr>
              <a:t>Title:</a:t>
            </a:r>
          </a:p>
          <a:p>
            <a:pPr eaLnBrk="1" hangingPunct="1"/>
            <a:r>
              <a:rPr lang="en-US" altLang="en-US" smtClean="0">
                <a:solidFill>
                  <a:srgbClr val="000000"/>
                </a:solidFill>
                <a:latin typeface="Arial MT"/>
              </a:rPr>
              <a:t>Teeth: Primary/Secondary</a:t>
            </a:r>
          </a:p>
          <a:p>
            <a:pPr eaLnBrk="1" hangingPunct="1"/>
            <a:endParaRPr lang="en-US" altLang="en-US" smtClean="0">
              <a:solidFill>
                <a:srgbClr val="000000"/>
              </a:solidFill>
              <a:latin typeface="Arial MT"/>
            </a:endParaRPr>
          </a:p>
          <a:p>
            <a:pPr eaLnBrk="1" hangingPunct="1"/>
            <a:r>
              <a:rPr lang="en-US" altLang="en-US" smtClean="0">
                <a:solidFill>
                  <a:srgbClr val="000000"/>
                </a:solidFill>
                <a:latin typeface="Arial MT"/>
              </a:rPr>
              <a:t>Caption:</a:t>
            </a:r>
          </a:p>
          <a:p>
            <a:pPr eaLnBrk="1" hangingPunct="1"/>
            <a:r>
              <a:rPr lang="en-US" altLang="en-US" smtClean="0">
                <a:solidFill>
                  <a:srgbClr val="000000"/>
                </a:solidFill>
                <a:latin typeface="Arial MT"/>
              </a:rPr>
              <a:t>The adult teeth, with age at eruption given in years</a:t>
            </a:r>
          </a:p>
          <a:p>
            <a:pPr eaLnBrk="1" hangingPunct="1"/>
            <a:endParaRPr lang="en-US" altLang="en-US" smtClean="0">
              <a:solidFill>
                <a:srgbClr val="000000"/>
              </a:solidFill>
              <a:latin typeface="Arial MT"/>
            </a:endParaRPr>
          </a:p>
          <a:p>
            <a:pPr eaLnBrk="1" hangingPunct="1"/>
            <a:r>
              <a:rPr lang="en-US" altLang="en-US" smtClean="0">
                <a:solidFill>
                  <a:srgbClr val="000000"/>
                </a:solidFill>
                <a:latin typeface="Arial MT"/>
              </a:rPr>
              <a:t>Notes:</a:t>
            </a:r>
          </a:p>
          <a:p>
            <a:pPr eaLnBrk="1" hangingPunct="1"/>
            <a:r>
              <a:rPr lang="en-US" altLang="en-US" smtClean="0">
                <a:solidFill>
                  <a:srgbClr val="000000"/>
                </a:solidFill>
                <a:latin typeface="Arial MT"/>
              </a:rPr>
              <a:t>The second set of teeth, called permanent dentition, has 32 teeth, eight per side of the upper an lower jaw.</a:t>
            </a:r>
          </a:p>
          <a:p>
            <a:pPr eaLnBrk="1" hangingPunct="1"/>
            <a:endParaRPr lang="en-US" altLang="en-US" smtClean="0">
              <a:solidFill>
                <a:srgbClr val="000000"/>
              </a:solidFill>
              <a:latin typeface="Arial MT"/>
            </a:endParaRPr>
          </a:p>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F89371-3ECA-4821-82C4-D7F67598147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70DB9F-EA45-4749-9142-B5CE20A380D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88FEA2-6897-41C6-9C33-20DB6A3B1EB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07E252-6968-4E99-A0C9-0E4A4F77E8E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E09A9A-7173-4E59-A755-89BCA27628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73FA41-0564-47AB-93EB-47FAC728706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FB9491-8F1B-4527-A1D1-B3EB7B572DF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EE096E-F4B2-4F3D-9BE6-FB7B701E97C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38A75AB-8B59-4386-89C9-C0148001461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0B835A-EEB3-4D61-B0DE-C893193B3D3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081493D-28DA-4B21-8925-654C22D5697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BB4EDD-0000-468A-B13A-9142957917A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80C851-2CFF-4B8D-A754-1273D855FFA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0382403-1EBB-4A4E-B94D-1FF04E2E41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b="1" smtClean="0">
                <a:solidFill>
                  <a:schemeClr val="tx1"/>
                </a:solidFill>
              </a:rPr>
              <a:t>PTA/OTA </a:t>
            </a:r>
            <a:r>
              <a:rPr lang="en-US" b="1" dirty="0" smtClean="0">
                <a:solidFill>
                  <a:schemeClr val="tx1"/>
                </a:solidFill>
              </a:rPr>
              <a:t>106</a:t>
            </a:r>
            <a:br>
              <a:rPr lang="en-US" b="1" dirty="0" smtClean="0">
                <a:solidFill>
                  <a:schemeClr val="tx1"/>
                </a:solidFill>
              </a:rPr>
            </a:br>
            <a:r>
              <a:rPr lang="en-US" b="1" dirty="0" smtClean="0">
                <a:solidFill>
                  <a:schemeClr val="tx1"/>
                </a:solidFill>
              </a:rPr>
              <a:t>Unit 1 Lecture 4</a:t>
            </a:r>
          </a:p>
        </p:txBody>
      </p:sp>
      <p:pic>
        <p:nvPicPr>
          <p:cNvPr id="6147" name="Chart Placeholder 3" descr="C:\Documents and Settings\GaryB\Local Settings\Temporary Internet Files\Content.IE5\O34PQ3AT\MCHM00260_0000[1].wmf"/>
          <p:cNvPicPr>
            <a:picLocks noGrp="1" noChangeAspect="1" noChangeArrowheads="1"/>
          </p:cNvPicPr>
          <p:nvPr>
            <p:ph type="chart" idx="1"/>
          </p:nvPr>
        </p:nvPicPr>
        <p:blipFill>
          <a:blip r:embed="rId2" cstate="print"/>
          <a:srcRect/>
          <a:stretch>
            <a:fillRect/>
          </a:stretch>
        </p:blipFill>
        <p:spPr>
          <a:xfrm>
            <a:off x="1676400" y="2286000"/>
            <a:ext cx="2209800" cy="3673475"/>
          </a:xfrm>
          <a:noFill/>
        </p:spPr>
      </p:pic>
      <p:pic>
        <p:nvPicPr>
          <p:cNvPr id="6148" name="Picture 2" descr="C:\Documents and Settings\GaryB.SFCC\Local Settings\Temporary Internet Files\Content.IE5\XX2UYPY9\MCHM00250_0000[1].wmf"/>
          <p:cNvPicPr>
            <a:picLocks noChangeAspect="1" noChangeArrowheads="1"/>
          </p:cNvPicPr>
          <p:nvPr/>
        </p:nvPicPr>
        <p:blipFill>
          <a:blip r:embed="rId3" cstate="print"/>
          <a:srcRect/>
          <a:stretch>
            <a:fillRect/>
          </a:stretch>
        </p:blipFill>
        <p:spPr bwMode="auto">
          <a:xfrm>
            <a:off x="4648200" y="2362200"/>
            <a:ext cx="3032125" cy="3505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04800" y="304800"/>
            <a:ext cx="4724400" cy="762000"/>
          </a:xfrm>
          <a:prstGeom prst="rect">
            <a:avLst/>
          </a:prstGeom>
          <a:noFill/>
          <a:ln w="9525">
            <a:noFill/>
            <a:miter lim="800000"/>
            <a:headEnd/>
            <a:tailEnd/>
          </a:ln>
        </p:spPr>
        <p:txBody>
          <a:bodyPr anchor="ctr"/>
          <a:lstStyle/>
          <a:p>
            <a:r>
              <a:rPr lang="en-US" sz="4000" b="1">
                <a:latin typeface="Arial" pitchFamily="34" charset="0"/>
              </a:rPr>
              <a:t>GI Tract Functions</a:t>
            </a:r>
          </a:p>
        </p:txBody>
      </p:sp>
      <p:pic>
        <p:nvPicPr>
          <p:cNvPr id="21507" name="Picture 3" descr="177669"/>
          <p:cNvPicPr>
            <a:picLocks noChangeAspect="1" noChangeArrowheads="1"/>
          </p:cNvPicPr>
          <p:nvPr/>
        </p:nvPicPr>
        <p:blipFill>
          <a:blip r:embed="rId2" cstate="print"/>
          <a:srcRect/>
          <a:stretch>
            <a:fillRect/>
          </a:stretch>
        </p:blipFill>
        <p:spPr bwMode="auto">
          <a:xfrm>
            <a:off x="5029200" y="0"/>
            <a:ext cx="4114800" cy="6858000"/>
          </a:xfrm>
          <a:prstGeom prst="rect">
            <a:avLst/>
          </a:prstGeom>
          <a:noFill/>
          <a:ln w="9525">
            <a:noFill/>
            <a:miter lim="800000"/>
            <a:headEnd/>
            <a:tailEnd/>
          </a:ln>
        </p:spPr>
      </p:pic>
      <p:sp>
        <p:nvSpPr>
          <p:cNvPr id="21508" name="Text Box 4"/>
          <p:cNvSpPr txBox="1">
            <a:spLocks noChangeArrowheads="1"/>
          </p:cNvSpPr>
          <p:nvPr/>
        </p:nvSpPr>
        <p:spPr bwMode="auto">
          <a:xfrm>
            <a:off x="609600" y="1244600"/>
            <a:ext cx="4037013" cy="3935413"/>
          </a:xfrm>
          <a:prstGeom prst="rect">
            <a:avLst/>
          </a:prstGeom>
          <a:noFill/>
          <a:ln w="9525">
            <a:noFill/>
            <a:miter lim="800000"/>
            <a:headEnd/>
            <a:tailEnd/>
          </a:ln>
        </p:spPr>
        <p:txBody>
          <a:bodyPr wrap="none">
            <a:spAutoFit/>
          </a:bodyPr>
          <a:lstStyle/>
          <a:p>
            <a:pPr marL="457200" indent="-457200" eaLnBrk="0" hangingPunct="0"/>
            <a:r>
              <a:rPr lang="en-US" sz="2800" b="1"/>
              <a:t>Mouth continued:</a:t>
            </a:r>
          </a:p>
          <a:p>
            <a:pPr marL="457200" indent="-457200" eaLnBrk="0" hangingPunct="0"/>
            <a:endParaRPr lang="en-US" sz="2800" b="1"/>
          </a:p>
          <a:p>
            <a:pPr marL="457200" indent="-457200" eaLnBrk="0" hangingPunct="0"/>
            <a:r>
              <a:rPr lang="en-US" sz="2800" b="1"/>
              <a:t>Salivary Glands:</a:t>
            </a:r>
          </a:p>
          <a:p>
            <a:pPr marL="457200" indent="-457200" eaLnBrk="0" hangingPunct="0">
              <a:buFontTx/>
              <a:buAutoNum type="arabicPeriod" startAt="4"/>
            </a:pPr>
            <a:r>
              <a:rPr lang="en-US" sz="2800" b="1"/>
              <a:t>Lingual lipase: Starts</a:t>
            </a:r>
          </a:p>
          <a:p>
            <a:pPr marL="457200" indent="-457200" eaLnBrk="0" hangingPunct="0"/>
            <a:r>
              <a:rPr lang="en-US" sz="2800" b="1"/>
              <a:t>	breakdown of lipids</a:t>
            </a:r>
          </a:p>
          <a:p>
            <a:pPr marL="457200" indent="-457200" eaLnBrk="0" hangingPunct="0">
              <a:buFontTx/>
              <a:buAutoNum type="arabicPeriod" startAt="5"/>
            </a:pPr>
            <a:r>
              <a:rPr lang="en-US" sz="2800" b="1"/>
              <a:t>Bicarbonate (HCO3):</a:t>
            </a:r>
          </a:p>
          <a:p>
            <a:pPr marL="457200" indent="-457200" eaLnBrk="0" hangingPunct="0"/>
            <a:r>
              <a:rPr lang="en-US" sz="2800" b="1"/>
              <a:t>	Buffering action </a:t>
            </a:r>
          </a:p>
          <a:p>
            <a:pPr marL="457200" indent="-457200" eaLnBrk="0" hangingPunct="0"/>
            <a:r>
              <a:rPr lang="en-US" sz="2800" b="1"/>
              <a:t>	neutralizes acidic food</a:t>
            </a:r>
          </a:p>
          <a:p>
            <a:pPr marL="457200" indent="-457200" eaLnBrk="0" hangingPunct="0"/>
            <a:r>
              <a:rPr lang="en-US" sz="2800" b="1"/>
              <a:t>	in the mouth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04800" y="609600"/>
            <a:ext cx="3581400" cy="5334000"/>
          </a:xfrm>
          <a:prstGeom prst="rect">
            <a:avLst/>
          </a:prstGeom>
          <a:noFill/>
          <a:ln w="9525">
            <a:noFill/>
            <a:miter lim="800000"/>
            <a:headEnd/>
            <a:tailEnd/>
          </a:ln>
        </p:spPr>
        <p:txBody>
          <a:bodyPr anchor="ctr"/>
          <a:lstStyle/>
          <a:p>
            <a:r>
              <a:rPr lang="en-US" sz="4000" b="1">
                <a:latin typeface="Arial" pitchFamily="34" charset="0"/>
              </a:rPr>
              <a:t>Overview of fluid intake and secretion compared to fluid absorption by the Digestive tract</a:t>
            </a:r>
          </a:p>
        </p:txBody>
      </p:sp>
      <p:pic>
        <p:nvPicPr>
          <p:cNvPr id="22531" name="Picture 3" descr="177698"/>
          <p:cNvPicPr>
            <a:picLocks noChangeAspect="1" noChangeArrowheads="1"/>
          </p:cNvPicPr>
          <p:nvPr/>
        </p:nvPicPr>
        <p:blipFill>
          <a:blip r:embed="rId2" cstate="print"/>
          <a:srcRect/>
          <a:stretch>
            <a:fillRect/>
          </a:stretch>
        </p:blipFill>
        <p:spPr bwMode="auto">
          <a:xfrm>
            <a:off x="4095750" y="0"/>
            <a:ext cx="5048250"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04800" y="304800"/>
            <a:ext cx="4724400" cy="762000"/>
          </a:xfrm>
          <a:prstGeom prst="rect">
            <a:avLst/>
          </a:prstGeom>
          <a:noFill/>
          <a:ln w="9525">
            <a:noFill/>
            <a:miter lim="800000"/>
            <a:headEnd/>
            <a:tailEnd/>
          </a:ln>
        </p:spPr>
        <p:txBody>
          <a:bodyPr anchor="ctr"/>
          <a:lstStyle/>
          <a:p>
            <a:r>
              <a:rPr lang="en-US" sz="4000" b="1">
                <a:latin typeface="Arial" pitchFamily="34" charset="0"/>
              </a:rPr>
              <a:t>GI Tract Functions</a:t>
            </a:r>
          </a:p>
        </p:txBody>
      </p:sp>
      <p:pic>
        <p:nvPicPr>
          <p:cNvPr id="23555" name="Picture 3" descr="177669"/>
          <p:cNvPicPr>
            <a:picLocks noChangeAspect="1" noChangeArrowheads="1"/>
          </p:cNvPicPr>
          <p:nvPr/>
        </p:nvPicPr>
        <p:blipFill>
          <a:blip r:embed="rId2" cstate="print"/>
          <a:srcRect/>
          <a:stretch>
            <a:fillRect/>
          </a:stretch>
        </p:blipFill>
        <p:spPr bwMode="auto">
          <a:xfrm>
            <a:off x="5029200" y="0"/>
            <a:ext cx="4114800" cy="6858000"/>
          </a:xfrm>
          <a:prstGeom prst="rect">
            <a:avLst/>
          </a:prstGeom>
          <a:noFill/>
          <a:ln w="9525">
            <a:noFill/>
            <a:miter lim="800000"/>
            <a:headEnd/>
            <a:tailEnd/>
          </a:ln>
        </p:spPr>
      </p:pic>
      <p:sp>
        <p:nvSpPr>
          <p:cNvPr id="23556" name="Text Box 4"/>
          <p:cNvSpPr txBox="1">
            <a:spLocks noChangeArrowheads="1"/>
          </p:cNvSpPr>
          <p:nvPr/>
        </p:nvSpPr>
        <p:spPr bwMode="auto">
          <a:xfrm>
            <a:off x="304800" y="1600200"/>
            <a:ext cx="4572000" cy="1800225"/>
          </a:xfrm>
          <a:prstGeom prst="rect">
            <a:avLst/>
          </a:prstGeom>
          <a:noFill/>
          <a:ln w="9525">
            <a:noFill/>
            <a:miter lim="800000"/>
            <a:headEnd/>
            <a:tailEnd/>
          </a:ln>
        </p:spPr>
        <p:txBody>
          <a:bodyPr>
            <a:spAutoFit/>
          </a:bodyPr>
          <a:lstStyle/>
          <a:p>
            <a:pPr marL="457200" indent="-457200" eaLnBrk="0" hangingPunct="0"/>
            <a:r>
              <a:rPr lang="en-US" sz="2800" b="1"/>
              <a:t>Pharynx:  Both Oropharynx  and Laryngopharynx:</a:t>
            </a:r>
          </a:p>
          <a:p>
            <a:pPr marL="457200" indent="-457200" eaLnBrk="0" hangingPunct="0"/>
            <a:endParaRPr lang="en-US" sz="2800" b="1"/>
          </a:p>
          <a:p>
            <a:pPr marL="457200" indent="-457200" eaLnBrk="0" hangingPunct="0"/>
            <a:r>
              <a:rPr lang="en-US" sz="2800" b="1"/>
              <a:t> Deglutition or Swallowing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81000" y="304800"/>
            <a:ext cx="8305800" cy="1066800"/>
          </a:xfrm>
          <a:prstGeom prst="rect">
            <a:avLst/>
          </a:prstGeom>
          <a:noFill/>
          <a:ln w="9525">
            <a:noFill/>
            <a:miter lim="800000"/>
            <a:headEnd/>
            <a:tailEnd/>
          </a:ln>
        </p:spPr>
        <p:txBody>
          <a:bodyPr anchor="ctr"/>
          <a:lstStyle/>
          <a:p>
            <a:pPr algn="ctr"/>
            <a:r>
              <a:rPr lang="en-US" sz="4400">
                <a:latin typeface="Arial" pitchFamily="34" charset="0"/>
              </a:rPr>
              <a:t>Stages of Deglutition</a:t>
            </a:r>
          </a:p>
        </p:txBody>
      </p:sp>
      <p:sp>
        <p:nvSpPr>
          <p:cNvPr id="24579" name="Rectangle 3"/>
          <p:cNvSpPr>
            <a:spLocks noChangeArrowheads="1"/>
          </p:cNvSpPr>
          <p:nvPr/>
        </p:nvSpPr>
        <p:spPr bwMode="auto">
          <a:xfrm>
            <a:off x="304800" y="1447800"/>
            <a:ext cx="3657600" cy="4876800"/>
          </a:xfrm>
          <a:prstGeom prst="rect">
            <a:avLst/>
          </a:prstGeom>
          <a:noFill/>
          <a:ln w="9525">
            <a:noFill/>
            <a:miter lim="800000"/>
            <a:headEnd/>
            <a:tailEnd/>
          </a:ln>
        </p:spPr>
        <p:txBody>
          <a:bodyPr/>
          <a:lstStyle/>
          <a:p>
            <a:pPr marL="533400" indent="-533400">
              <a:spcBef>
                <a:spcPct val="20000"/>
              </a:spcBef>
              <a:buFontTx/>
              <a:buAutoNum type="arabicPeriod"/>
            </a:pPr>
            <a:r>
              <a:rPr lang="en-US" sz="2800" b="1">
                <a:latin typeface="Arial" pitchFamily="34" charset="0"/>
              </a:rPr>
              <a:t>Voluntary Stage:</a:t>
            </a:r>
          </a:p>
          <a:p>
            <a:pPr marL="533400" indent="-533400">
              <a:spcBef>
                <a:spcPct val="20000"/>
              </a:spcBef>
            </a:pPr>
            <a:endParaRPr lang="en-US" sz="2800" b="1">
              <a:latin typeface="Arial" pitchFamily="34" charset="0"/>
            </a:endParaRPr>
          </a:p>
          <a:p>
            <a:pPr marL="533400" indent="-533400">
              <a:spcBef>
                <a:spcPct val="20000"/>
              </a:spcBef>
            </a:pPr>
            <a:r>
              <a:rPr lang="en-US" sz="2800" b="1">
                <a:latin typeface="Arial" pitchFamily="34" charset="0"/>
              </a:rPr>
              <a:t>a.  Buccal or Oral activity</a:t>
            </a:r>
          </a:p>
          <a:p>
            <a:pPr marL="533400" indent="-533400">
              <a:spcBef>
                <a:spcPct val="20000"/>
              </a:spcBef>
            </a:pPr>
            <a:r>
              <a:rPr lang="en-US" sz="2800" b="1">
                <a:latin typeface="Arial" pitchFamily="34" charset="0"/>
              </a:rPr>
              <a:t>	formation and movement of the bolus</a:t>
            </a:r>
          </a:p>
          <a:p>
            <a:pPr marL="533400" indent="-533400">
              <a:spcBef>
                <a:spcPct val="20000"/>
              </a:spcBef>
            </a:pPr>
            <a:endParaRPr lang="en-US" sz="2800" b="1">
              <a:latin typeface="Arial" pitchFamily="34" charset="0"/>
            </a:endParaRPr>
          </a:p>
          <a:p>
            <a:pPr marL="533400" indent="-533400">
              <a:spcBef>
                <a:spcPct val="20000"/>
              </a:spcBef>
            </a:pPr>
            <a:endParaRPr lang="en-US" sz="2800" b="1">
              <a:latin typeface="Arial" pitchFamily="34" charset="0"/>
            </a:endParaRPr>
          </a:p>
        </p:txBody>
      </p:sp>
      <p:pic>
        <p:nvPicPr>
          <p:cNvPr id="24580" name="Picture 4" descr="177679"/>
          <p:cNvPicPr>
            <a:picLocks noChangeAspect="1" noChangeArrowheads="1"/>
          </p:cNvPicPr>
          <p:nvPr/>
        </p:nvPicPr>
        <p:blipFill>
          <a:blip r:embed="rId2" cstate="print"/>
          <a:srcRect/>
          <a:stretch>
            <a:fillRect/>
          </a:stretch>
        </p:blipFill>
        <p:spPr bwMode="auto">
          <a:xfrm>
            <a:off x="3810000" y="3270250"/>
            <a:ext cx="5334000" cy="35877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381000" y="304800"/>
            <a:ext cx="8305800" cy="1066800"/>
          </a:xfrm>
          <a:prstGeom prst="rect">
            <a:avLst/>
          </a:prstGeom>
          <a:noFill/>
          <a:ln w="9525">
            <a:noFill/>
            <a:miter lim="800000"/>
            <a:headEnd/>
            <a:tailEnd/>
          </a:ln>
        </p:spPr>
        <p:txBody>
          <a:bodyPr anchor="ctr"/>
          <a:lstStyle/>
          <a:p>
            <a:pPr algn="ctr"/>
            <a:r>
              <a:rPr lang="en-US" sz="4400">
                <a:latin typeface="Arial" pitchFamily="34" charset="0"/>
              </a:rPr>
              <a:t>Stages of Deglutition</a:t>
            </a:r>
          </a:p>
        </p:txBody>
      </p:sp>
      <p:sp>
        <p:nvSpPr>
          <p:cNvPr id="25603" name="Rectangle 6"/>
          <p:cNvSpPr>
            <a:spLocks noChangeArrowheads="1"/>
          </p:cNvSpPr>
          <p:nvPr/>
        </p:nvSpPr>
        <p:spPr bwMode="auto">
          <a:xfrm>
            <a:off x="304800" y="1447800"/>
            <a:ext cx="3962400" cy="4876800"/>
          </a:xfrm>
          <a:prstGeom prst="rect">
            <a:avLst/>
          </a:prstGeom>
          <a:noFill/>
          <a:ln w="9525">
            <a:noFill/>
            <a:miter lim="800000"/>
            <a:headEnd/>
            <a:tailEnd/>
          </a:ln>
        </p:spPr>
        <p:txBody>
          <a:bodyPr/>
          <a:lstStyle/>
          <a:p>
            <a:pPr marL="533400" indent="-533400">
              <a:spcBef>
                <a:spcPct val="20000"/>
              </a:spcBef>
              <a:buFontTx/>
              <a:buAutoNum type="arabicPeriod" startAt="2"/>
            </a:pPr>
            <a:r>
              <a:rPr lang="en-US" b="1">
                <a:latin typeface="Arial" pitchFamily="34" charset="0"/>
              </a:rPr>
              <a:t>Pharyngeal Stage:</a:t>
            </a:r>
          </a:p>
          <a:p>
            <a:pPr marL="533400" indent="-533400">
              <a:spcBef>
                <a:spcPct val="20000"/>
              </a:spcBef>
            </a:pPr>
            <a:endParaRPr lang="en-US" b="1">
              <a:latin typeface="Arial" pitchFamily="34" charset="0"/>
            </a:endParaRPr>
          </a:p>
          <a:p>
            <a:pPr marL="533400" indent="-533400">
              <a:spcBef>
                <a:spcPct val="20000"/>
              </a:spcBef>
              <a:buFontTx/>
              <a:buAutoNum type="alphaLcPeriod"/>
            </a:pPr>
            <a:r>
              <a:rPr lang="en-US" b="1">
                <a:latin typeface="Arial" pitchFamily="34" charset="0"/>
              </a:rPr>
              <a:t>Soft-palate is pulled upward closing off the nasopharynx</a:t>
            </a:r>
          </a:p>
          <a:p>
            <a:pPr marL="533400" indent="-533400">
              <a:spcBef>
                <a:spcPct val="20000"/>
              </a:spcBef>
              <a:buFontTx/>
              <a:buAutoNum type="alphaLcPeriod"/>
            </a:pPr>
            <a:r>
              <a:rPr lang="en-US" b="1">
                <a:latin typeface="Arial" pitchFamily="34" charset="0"/>
              </a:rPr>
              <a:t>Palatoglossal and palatopharyngeal arches are pulled medially forming a sagittal slit with the fauces.</a:t>
            </a:r>
          </a:p>
        </p:txBody>
      </p:sp>
      <p:pic>
        <p:nvPicPr>
          <p:cNvPr id="25604" name="Picture 7" descr="177679"/>
          <p:cNvPicPr>
            <a:picLocks noChangeAspect="1" noChangeArrowheads="1"/>
          </p:cNvPicPr>
          <p:nvPr/>
        </p:nvPicPr>
        <p:blipFill>
          <a:blip r:embed="rId2" cstate="print"/>
          <a:srcRect/>
          <a:stretch>
            <a:fillRect/>
          </a:stretch>
        </p:blipFill>
        <p:spPr bwMode="auto">
          <a:xfrm>
            <a:off x="3962400" y="1820863"/>
            <a:ext cx="5181600" cy="348456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81000" y="304800"/>
            <a:ext cx="8305800" cy="1066800"/>
          </a:xfrm>
          <a:prstGeom prst="rect">
            <a:avLst/>
          </a:prstGeom>
          <a:noFill/>
          <a:ln w="9525">
            <a:noFill/>
            <a:miter lim="800000"/>
            <a:headEnd/>
            <a:tailEnd/>
          </a:ln>
        </p:spPr>
        <p:txBody>
          <a:bodyPr anchor="ctr"/>
          <a:lstStyle/>
          <a:p>
            <a:pPr algn="ctr"/>
            <a:r>
              <a:rPr lang="en-US" sz="4400">
                <a:latin typeface="Arial" pitchFamily="34" charset="0"/>
              </a:rPr>
              <a:t>Stages of Deglutition</a:t>
            </a:r>
          </a:p>
        </p:txBody>
      </p:sp>
      <p:sp>
        <p:nvSpPr>
          <p:cNvPr id="26627" name="Rectangle 3"/>
          <p:cNvSpPr>
            <a:spLocks noChangeArrowheads="1"/>
          </p:cNvSpPr>
          <p:nvPr/>
        </p:nvSpPr>
        <p:spPr bwMode="auto">
          <a:xfrm>
            <a:off x="381000" y="1447800"/>
            <a:ext cx="4038600" cy="5181600"/>
          </a:xfrm>
          <a:prstGeom prst="rect">
            <a:avLst/>
          </a:prstGeom>
          <a:noFill/>
          <a:ln w="9525">
            <a:noFill/>
            <a:miter lim="800000"/>
            <a:headEnd/>
            <a:tailEnd/>
          </a:ln>
        </p:spPr>
        <p:txBody>
          <a:bodyPr/>
          <a:lstStyle/>
          <a:p>
            <a:pPr marL="533400" indent="-533400">
              <a:spcBef>
                <a:spcPct val="20000"/>
              </a:spcBef>
              <a:buFontTx/>
              <a:buAutoNum type="arabicPeriod" startAt="2"/>
            </a:pPr>
            <a:r>
              <a:rPr lang="en-US" b="1">
                <a:latin typeface="Arial" pitchFamily="34" charset="0"/>
              </a:rPr>
              <a:t>Pharyngeal Stage:</a:t>
            </a:r>
          </a:p>
          <a:p>
            <a:pPr marL="533400" indent="-533400">
              <a:spcBef>
                <a:spcPct val="20000"/>
              </a:spcBef>
            </a:pPr>
            <a:endParaRPr lang="en-US" b="1">
              <a:latin typeface="Arial" pitchFamily="34" charset="0"/>
            </a:endParaRPr>
          </a:p>
          <a:p>
            <a:pPr marL="533400" indent="-533400">
              <a:spcBef>
                <a:spcPct val="20000"/>
              </a:spcBef>
              <a:buFontTx/>
              <a:buAutoNum type="alphaLcPeriod" startAt="3"/>
            </a:pPr>
            <a:r>
              <a:rPr lang="en-US" b="1">
                <a:latin typeface="Arial" pitchFamily="34" charset="0"/>
              </a:rPr>
              <a:t>Vocal cords close</a:t>
            </a:r>
          </a:p>
          <a:p>
            <a:pPr marL="533400" indent="-533400">
              <a:spcBef>
                <a:spcPct val="20000"/>
              </a:spcBef>
              <a:buFontTx/>
              <a:buAutoNum type="alphaLcPeriod" startAt="3"/>
            </a:pPr>
            <a:r>
              <a:rPr lang="en-US" b="1">
                <a:latin typeface="Arial" pitchFamily="34" charset="0"/>
              </a:rPr>
              <a:t>Epiglottis swings backward over larynx and larynx is pulled upward to close off the opening of the larynx</a:t>
            </a:r>
          </a:p>
          <a:p>
            <a:pPr marL="533400" indent="-533400">
              <a:spcBef>
                <a:spcPct val="20000"/>
              </a:spcBef>
              <a:buFontTx/>
              <a:buAutoNum type="alphaLcPeriod" startAt="3"/>
            </a:pPr>
            <a:r>
              <a:rPr lang="en-US" b="1">
                <a:latin typeface="Arial" pitchFamily="34" charset="0"/>
              </a:rPr>
              <a:t>Upper esophageal sphincter relaxes to that bolus can enter the esophagus.</a:t>
            </a:r>
          </a:p>
        </p:txBody>
      </p:sp>
      <p:pic>
        <p:nvPicPr>
          <p:cNvPr id="26628" name="Picture 4" descr="177679"/>
          <p:cNvPicPr>
            <a:picLocks noChangeAspect="1" noChangeArrowheads="1"/>
          </p:cNvPicPr>
          <p:nvPr/>
        </p:nvPicPr>
        <p:blipFill>
          <a:blip r:embed="rId2" cstate="print"/>
          <a:srcRect/>
          <a:stretch>
            <a:fillRect/>
          </a:stretch>
        </p:blipFill>
        <p:spPr bwMode="auto">
          <a:xfrm>
            <a:off x="4191000" y="1974850"/>
            <a:ext cx="4953000" cy="33305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81000" y="304800"/>
            <a:ext cx="8305800" cy="1066800"/>
          </a:xfrm>
          <a:prstGeom prst="rect">
            <a:avLst/>
          </a:prstGeom>
          <a:noFill/>
          <a:ln w="9525">
            <a:noFill/>
            <a:miter lim="800000"/>
            <a:headEnd/>
            <a:tailEnd/>
          </a:ln>
        </p:spPr>
        <p:txBody>
          <a:bodyPr anchor="ctr"/>
          <a:lstStyle/>
          <a:p>
            <a:pPr algn="ctr"/>
            <a:r>
              <a:rPr lang="en-US" sz="4400">
                <a:latin typeface="Arial" pitchFamily="34" charset="0"/>
              </a:rPr>
              <a:t>Stages of Deglutition</a:t>
            </a:r>
          </a:p>
        </p:txBody>
      </p:sp>
      <p:sp>
        <p:nvSpPr>
          <p:cNvPr id="27651" name="Rectangle 3"/>
          <p:cNvSpPr>
            <a:spLocks noChangeArrowheads="1"/>
          </p:cNvSpPr>
          <p:nvPr/>
        </p:nvSpPr>
        <p:spPr bwMode="auto">
          <a:xfrm>
            <a:off x="304800" y="1447800"/>
            <a:ext cx="3657600" cy="4876800"/>
          </a:xfrm>
          <a:prstGeom prst="rect">
            <a:avLst/>
          </a:prstGeom>
          <a:noFill/>
          <a:ln w="9525">
            <a:noFill/>
            <a:miter lim="800000"/>
            <a:headEnd/>
            <a:tailEnd/>
          </a:ln>
        </p:spPr>
        <p:txBody>
          <a:bodyPr/>
          <a:lstStyle/>
          <a:p>
            <a:pPr marL="533400" indent="-533400">
              <a:spcBef>
                <a:spcPct val="20000"/>
              </a:spcBef>
              <a:buFontTx/>
              <a:buAutoNum type="arabicPeriod" startAt="2"/>
            </a:pPr>
            <a:r>
              <a:rPr lang="en-US" b="1">
                <a:latin typeface="Arial" pitchFamily="34" charset="0"/>
              </a:rPr>
              <a:t>Esophageal Stage:</a:t>
            </a:r>
          </a:p>
          <a:p>
            <a:pPr marL="533400" indent="-533400">
              <a:spcBef>
                <a:spcPct val="20000"/>
              </a:spcBef>
            </a:pPr>
            <a:endParaRPr lang="en-US" b="1">
              <a:latin typeface="Arial" pitchFamily="34" charset="0"/>
            </a:endParaRPr>
          </a:p>
          <a:p>
            <a:pPr marL="533400" indent="-533400">
              <a:spcBef>
                <a:spcPct val="20000"/>
              </a:spcBef>
              <a:buFontTx/>
              <a:buAutoNum type="alphaLcPeriod"/>
            </a:pPr>
            <a:r>
              <a:rPr lang="en-US" b="1">
                <a:latin typeface="Arial" pitchFamily="34" charset="0"/>
              </a:rPr>
              <a:t>Peristalsis pushes the bolus downward through the esophagus.</a:t>
            </a:r>
          </a:p>
          <a:p>
            <a:pPr marL="533400" indent="-533400">
              <a:spcBef>
                <a:spcPct val="20000"/>
              </a:spcBef>
              <a:buFontTx/>
              <a:buAutoNum type="alphaLcPeriod"/>
            </a:pPr>
            <a:r>
              <a:rPr lang="en-US" b="1">
                <a:latin typeface="Arial" pitchFamily="34" charset="0"/>
              </a:rPr>
              <a:t>Lower esophageal sphincter relaxes and the bolus enters the stomach</a:t>
            </a:r>
          </a:p>
        </p:txBody>
      </p:sp>
      <p:pic>
        <p:nvPicPr>
          <p:cNvPr id="27652" name="Picture 4" descr="177680"/>
          <p:cNvPicPr>
            <a:picLocks noChangeAspect="1" noChangeArrowheads="1"/>
          </p:cNvPicPr>
          <p:nvPr/>
        </p:nvPicPr>
        <p:blipFill>
          <a:blip r:embed="rId2" cstate="print"/>
          <a:srcRect/>
          <a:stretch>
            <a:fillRect/>
          </a:stretch>
        </p:blipFill>
        <p:spPr bwMode="auto">
          <a:xfrm>
            <a:off x="3962400" y="1524000"/>
            <a:ext cx="5181600" cy="491331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lgn="ctr"/>
            <a:r>
              <a:rPr lang="en-US" sz="4000" b="1"/>
              <a:t>Structural Portions of the Respiratory System</a:t>
            </a:r>
          </a:p>
        </p:txBody>
      </p:sp>
      <p:sp>
        <p:nvSpPr>
          <p:cNvPr id="28675" name="Rectangle 3"/>
          <p:cNvSpPr>
            <a:spLocks noChangeArrowheads="1"/>
          </p:cNvSpPr>
          <p:nvPr/>
        </p:nvSpPr>
        <p:spPr bwMode="auto">
          <a:xfrm>
            <a:off x="0" y="1828800"/>
            <a:ext cx="3810000" cy="3505200"/>
          </a:xfrm>
          <a:prstGeom prst="rect">
            <a:avLst/>
          </a:prstGeom>
          <a:noFill/>
          <a:ln w="9525">
            <a:noFill/>
            <a:miter lim="800000"/>
            <a:headEnd/>
            <a:tailEnd/>
          </a:ln>
        </p:spPr>
        <p:txBody>
          <a:bodyPr/>
          <a:lstStyle/>
          <a:p>
            <a:pPr marL="342900" indent="-342900">
              <a:spcBef>
                <a:spcPct val="20000"/>
              </a:spcBef>
              <a:buFontTx/>
              <a:buChar char="•"/>
            </a:pPr>
            <a:r>
              <a:rPr lang="en-US" sz="2800"/>
              <a:t>Upper Respiratory System</a:t>
            </a:r>
          </a:p>
          <a:p>
            <a:pPr marL="342900" indent="-342900">
              <a:spcBef>
                <a:spcPct val="20000"/>
              </a:spcBef>
            </a:pPr>
            <a:r>
              <a:rPr lang="en-US" sz="2800"/>
              <a:t>	Designed to conduct air into and out of  the Lower Respiratory System</a:t>
            </a:r>
          </a:p>
        </p:txBody>
      </p:sp>
      <p:pic>
        <p:nvPicPr>
          <p:cNvPr id="28676" name="Picture 4" descr="177639"/>
          <p:cNvPicPr>
            <a:picLocks noChangeAspect="1" noChangeArrowheads="1"/>
          </p:cNvPicPr>
          <p:nvPr/>
        </p:nvPicPr>
        <p:blipFill>
          <a:blip r:embed="rId2" cstate="print"/>
          <a:srcRect/>
          <a:stretch>
            <a:fillRect/>
          </a:stretch>
        </p:blipFill>
        <p:spPr bwMode="auto">
          <a:xfrm>
            <a:off x="3657600" y="1828800"/>
            <a:ext cx="5486400" cy="41846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58775" y="381000"/>
            <a:ext cx="8458200" cy="838200"/>
          </a:xfrm>
          <a:prstGeom prst="rect">
            <a:avLst/>
          </a:prstGeom>
          <a:noFill/>
          <a:ln w="9525">
            <a:noFill/>
            <a:miter lim="800000"/>
            <a:headEnd/>
            <a:tailEnd/>
          </a:ln>
        </p:spPr>
        <p:txBody>
          <a:bodyPr anchor="ctr"/>
          <a:lstStyle/>
          <a:p>
            <a:pPr algn="ctr"/>
            <a:r>
              <a:rPr lang="en-US" sz="4000" b="1">
                <a:latin typeface="Arial" pitchFamily="34" charset="0"/>
              </a:rPr>
              <a:t>Processes of the Respiratory System</a:t>
            </a:r>
          </a:p>
        </p:txBody>
      </p:sp>
      <p:sp>
        <p:nvSpPr>
          <p:cNvPr id="29699" name="Rectangle 3"/>
          <p:cNvSpPr>
            <a:spLocks noChangeArrowheads="1"/>
          </p:cNvSpPr>
          <p:nvPr/>
        </p:nvSpPr>
        <p:spPr bwMode="auto">
          <a:xfrm>
            <a:off x="282575" y="1828800"/>
            <a:ext cx="4191000" cy="4724400"/>
          </a:xfrm>
          <a:prstGeom prst="rect">
            <a:avLst/>
          </a:prstGeom>
          <a:noFill/>
          <a:ln w="9525">
            <a:noFill/>
            <a:miter lim="800000"/>
            <a:headEnd/>
            <a:tailEnd/>
          </a:ln>
        </p:spPr>
        <p:txBody>
          <a:bodyPr/>
          <a:lstStyle/>
          <a:p>
            <a:pPr marL="342900" indent="-342900">
              <a:spcBef>
                <a:spcPct val="20000"/>
              </a:spcBef>
              <a:buFontTx/>
              <a:buChar char="•"/>
            </a:pPr>
            <a:r>
              <a:rPr lang="en-US" sz="2800" b="1"/>
              <a:t>Pulmonary ventilation</a:t>
            </a:r>
          </a:p>
          <a:p>
            <a:pPr marL="342900" indent="-342900">
              <a:spcBef>
                <a:spcPct val="20000"/>
              </a:spcBef>
            </a:pPr>
            <a:r>
              <a:rPr lang="en-US" sz="2800" b="1"/>
              <a:t>	</a:t>
            </a:r>
            <a:r>
              <a:rPr lang="en-US" b="1"/>
              <a:t>mechanical flow of air into and out of the lungs</a:t>
            </a:r>
          </a:p>
          <a:p>
            <a:pPr marL="342900" indent="-342900">
              <a:spcBef>
                <a:spcPct val="20000"/>
              </a:spcBef>
              <a:buFontTx/>
              <a:buChar char="•"/>
            </a:pPr>
            <a:r>
              <a:rPr lang="en-US" sz="2800" b="1"/>
              <a:t>External Respiration</a:t>
            </a:r>
          </a:p>
          <a:p>
            <a:pPr marL="342900" indent="-342900">
              <a:spcBef>
                <a:spcPct val="20000"/>
              </a:spcBef>
            </a:pPr>
            <a:r>
              <a:rPr lang="en-US" b="1"/>
              <a:t>	exchange of gases between the pulmonary air spaces and the blood</a:t>
            </a:r>
          </a:p>
          <a:p>
            <a:pPr marL="342900" indent="-342900">
              <a:spcBef>
                <a:spcPct val="20000"/>
              </a:spcBef>
              <a:buFontTx/>
              <a:buChar char="•"/>
            </a:pPr>
            <a:r>
              <a:rPr lang="en-US" sz="2800" b="1"/>
              <a:t>Internal Respiration</a:t>
            </a:r>
          </a:p>
          <a:p>
            <a:pPr marL="342900" indent="-342900">
              <a:spcBef>
                <a:spcPct val="20000"/>
              </a:spcBef>
            </a:pPr>
            <a:r>
              <a:rPr lang="en-US" sz="2800" b="1"/>
              <a:t>	</a:t>
            </a:r>
            <a:r>
              <a:rPr lang="en-US" b="1"/>
              <a:t>exchange of gases between blood and tissues</a:t>
            </a:r>
            <a:endParaRPr lang="en-US" sz="2800" b="1"/>
          </a:p>
        </p:txBody>
      </p:sp>
      <p:pic>
        <p:nvPicPr>
          <p:cNvPr id="29700" name="Picture 4" descr="177637"/>
          <p:cNvPicPr>
            <a:picLocks noChangeAspect="1" noChangeArrowheads="1"/>
          </p:cNvPicPr>
          <p:nvPr/>
        </p:nvPicPr>
        <p:blipFill>
          <a:blip r:embed="rId2" cstate="print"/>
          <a:srcRect/>
          <a:stretch>
            <a:fillRect/>
          </a:stretch>
        </p:blipFill>
        <p:spPr bwMode="auto">
          <a:xfrm>
            <a:off x="4321175" y="1447800"/>
            <a:ext cx="4822825" cy="5410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FG23_04a"/>
          <p:cNvPicPr>
            <a:picLocks noChangeAspect="1" noChangeArrowheads="1"/>
          </p:cNvPicPr>
          <p:nvPr/>
        </p:nvPicPr>
        <p:blipFill>
          <a:blip r:embed="rId2" cstate="print"/>
          <a:srcRect/>
          <a:stretch>
            <a:fillRect/>
          </a:stretch>
        </p:blipFill>
        <p:spPr bwMode="auto">
          <a:xfrm>
            <a:off x="1295400" y="1600200"/>
            <a:ext cx="6705600" cy="5030788"/>
          </a:xfrm>
          <a:prstGeom prst="rect">
            <a:avLst/>
          </a:prstGeom>
          <a:noFill/>
          <a:ln w="9525">
            <a:noFill/>
            <a:miter lim="800000"/>
            <a:headEnd/>
            <a:tailEnd/>
          </a:ln>
        </p:spPr>
      </p:pic>
      <p:sp>
        <p:nvSpPr>
          <p:cNvPr id="30723" name="Text Box 4"/>
          <p:cNvSpPr txBox="1">
            <a:spLocks noChangeArrowheads="1"/>
          </p:cNvSpPr>
          <p:nvPr/>
        </p:nvSpPr>
        <p:spPr bwMode="auto">
          <a:xfrm>
            <a:off x="2133600" y="533400"/>
            <a:ext cx="5060950" cy="579438"/>
          </a:xfrm>
          <a:prstGeom prst="rect">
            <a:avLst/>
          </a:prstGeom>
          <a:noFill/>
          <a:ln w="9525">
            <a:noFill/>
            <a:miter lim="800000"/>
            <a:headEnd/>
            <a:tailEnd/>
          </a:ln>
        </p:spPr>
        <p:txBody>
          <a:bodyPr wrap="none">
            <a:spAutoFit/>
          </a:bodyPr>
          <a:lstStyle/>
          <a:p>
            <a:r>
              <a:rPr lang="en-US" sz="3200" b="1"/>
              <a:t>Anterior view of the Larynx</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685800" y="901700"/>
            <a:ext cx="7929563" cy="5956300"/>
          </a:xfrm>
          <a:prstGeom prst="rect">
            <a:avLst/>
          </a:prstGeom>
          <a:noFill/>
          <a:ln w="9525">
            <a:noFill/>
            <a:miter lim="800000"/>
            <a:headEnd/>
            <a:tailEnd/>
          </a:ln>
        </p:spPr>
      </p:pic>
      <p:sp>
        <p:nvSpPr>
          <p:cNvPr id="17411" name="Text Box 4"/>
          <p:cNvSpPr txBox="1">
            <a:spLocks noChangeArrowheads="1"/>
          </p:cNvSpPr>
          <p:nvPr/>
        </p:nvSpPr>
        <p:spPr bwMode="auto">
          <a:xfrm>
            <a:off x="1447800" y="381000"/>
            <a:ext cx="6477000" cy="461963"/>
          </a:xfrm>
          <a:prstGeom prst="rect">
            <a:avLst/>
          </a:prstGeom>
          <a:noFill/>
          <a:ln w="9525">
            <a:noFill/>
            <a:miter lim="800000"/>
            <a:headEnd/>
            <a:tailEnd/>
          </a:ln>
        </p:spPr>
        <p:txBody>
          <a:bodyPr>
            <a:spAutoFit/>
          </a:bodyPr>
          <a:lstStyle/>
          <a:p>
            <a:pPr algn="ctr"/>
            <a:r>
              <a:rPr lang="en-US" b="1"/>
              <a:t>Overview of the Digestive System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81000"/>
            <a:ext cx="7772400" cy="762000"/>
          </a:xfrm>
        </p:spPr>
        <p:txBody>
          <a:bodyPr/>
          <a:lstStyle/>
          <a:p>
            <a:pPr eaLnBrk="1" hangingPunct="1"/>
            <a:r>
              <a:rPr lang="en-US" sz="3200" b="1" smtClean="0">
                <a:solidFill>
                  <a:schemeClr val="tx1"/>
                </a:solidFill>
              </a:rPr>
              <a:t>Posterior View of the Larynx</a:t>
            </a:r>
          </a:p>
        </p:txBody>
      </p:sp>
      <p:pic>
        <p:nvPicPr>
          <p:cNvPr id="31747" name="Picture 5" descr="FG23_04b"/>
          <p:cNvPicPr>
            <a:picLocks noGrp="1" noChangeAspect="1" noChangeArrowheads="1"/>
          </p:cNvPicPr>
          <p:nvPr>
            <p:ph type="chart" idx="1"/>
          </p:nvPr>
        </p:nvPicPr>
        <p:blipFill>
          <a:blip r:embed="rId2" cstate="print"/>
          <a:srcRect/>
          <a:stretch>
            <a:fillRect/>
          </a:stretch>
        </p:blipFill>
        <p:spPr>
          <a:xfrm>
            <a:off x="838200" y="1143000"/>
            <a:ext cx="7391400" cy="5546725"/>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609600"/>
            <a:ext cx="7772400" cy="990600"/>
          </a:xfrm>
        </p:spPr>
        <p:txBody>
          <a:bodyPr/>
          <a:lstStyle/>
          <a:p>
            <a:pPr eaLnBrk="1" hangingPunct="1"/>
            <a:r>
              <a:rPr lang="en-US" sz="3200" b="1" smtClean="0">
                <a:solidFill>
                  <a:schemeClr val="tx1"/>
                </a:solidFill>
              </a:rPr>
              <a:t>Relationship of the Esophagus and Trachea in the Neck</a:t>
            </a:r>
          </a:p>
        </p:txBody>
      </p:sp>
      <p:pic>
        <p:nvPicPr>
          <p:cNvPr id="32771" name="Picture 5" descr="FG23_06b"/>
          <p:cNvPicPr>
            <a:picLocks noGrp="1" noChangeAspect="1" noChangeArrowheads="1"/>
          </p:cNvPicPr>
          <p:nvPr>
            <p:ph type="chart" idx="1"/>
          </p:nvPr>
        </p:nvPicPr>
        <p:blipFill>
          <a:blip r:embed="rId2" cstate="print"/>
          <a:srcRect/>
          <a:stretch>
            <a:fillRect/>
          </a:stretch>
        </p:blipFill>
        <p:spPr>
          <a:xfrm>
            <a:off x="4273550" y="2209800"/>
            <a:ext cx="4870450" cy="3660775"/>
          </a:xfrm>
          <a:noFill/>
        </p:spPr>
      </p:pic>
      <p:pic>
        <p:nvPicPr>
          <p:cNvPr id="32772" name="Picture 6" descr="FG23_06c"/>
          <p:cNvPicPr>
            <a:picLocks noChangeAspect="1" noChangeArrowheads="1"/>
          </p:cNvPicPr>
          <p:nvPr/>
        </p:nvPicPr>
        <p:blipFill>
          <a:blip r:embed="rId3" cstate="print"/>
          <a:srcRect/>
          <a:stretch>
            <a:fillRect/>
          </a:stretch>
        </p:blipFill>
        <p:spPr bwMode="auto">
          <a:xfrm>
            <a:off x="0" y="2209800"/>
            <a:ext cx="4876800" cy="365918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3200" b="1" smtClean="0">
                <a:solidFill>
                  <a:schemeClr val="tx1"/>
                </a:solidFill>
              </a:rPr>
              <a:t>Pseudostratified Ciliated Columnar Epithelium </a:t>
            </a:r>
          </a:p>
        </p:txBody>
      </p:sp>
      <p:pic>
        <p:nvPicPr>
          <p:cNvPr id="33795" name="Picture 6" descr="FG23_02b"/>
          <p:cNvPicPr>
            <a:picLocks noGrp="1" noChangeAspect="1" noChangeArrowheads="1"/>
          </p:cNvPicPr>
          <p:nvPr>
            <p:ph type="clipArt" sz="half" idx="2"/>
          </p:nvPr>
        </p:nvPicPr>
        <p:blipFill>
          <a:blip r:embed="rId2" cstate="print"/>
          <a:srcRect/>
          <a:stretch>
            <a:fillRect/>
          </a:stretch>
        </p:blipFill>
        <p:spPr>
          <a:xfrm>
            <a:off x="4648200" y="2743200"/>
            <a:ext cx="4648200" cy="3487738"/>
          </a:xfrm>
          <a:noFill/>
        </p:spPr>
      </p:pic>
      <p:pic>
        <p:nvPicPr>
          <p:cNvPr id="33796" name="Picture 7" descr="FG23_02c"/>
          <p:cNvPicPr>
            <a:picLocks noChangeAspect="1" noChangeArrowheads="1"/>
          </p:cNvPicPr>
          <p:nvPr/>
        </p:nvPicPr>
        <p:blipFill>
          <a:blip r:embed="rId3" cstate="print"/>
          <a:srcRect/>
          <a:stretch>
            <a:fillRect/>
          </a:stretch>
        </p:blipFill>
        <p:spPr bwMode="auto">
          <a:xfrm>
            <a:off x="0" y="2743200"/>
            <a:ext cx="4648200" cy="34861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228600"/>
            <a:ext cx="8153400" cy="1371600"/>
          </a:xfrm>
        </p:spPr>
        <p:txBody>
          <a:bodyPr/>
          <a:lstStyle/>
          <a:p>
            <a:pPr eaLnBrk="1" hangingPunct="1"/>
            <a:r>
              <a:rPr lang="en-US" sz="3200" b="1" smtClean="0">
                <a:solidFill>
                  <a:schemeClr val="tx1"/>
                </a:solidFill>
              </a:rPr>
              <a:t>Surface View of the lining of the upper Respiratory system demonstrating Pseudostratified ciliated columnar</a:t>
            </a:r>
          </a:p>
        </p:txBody>
      </p:sp>
      <p:pic>
        <p:nvPicPr>
          <p:cNvPr id="34819" name="Picture 5" descr="FG23_02a"/>
          <p:cNvPicPr>
            <a:picLocks noGrp="1" noChangeAspect="1" noChangeArrowheads="1"/>
          </p:cNvPicPr>
          <p:nvPr>
            <p:ph type="chart" idx="1"/>
          </p:nvPr>
        </p:nvPicPr>
        <p:blipFill>
          <a:blip r:embed="rId2" cstate="print"/>
          <a:srcRect/>
          <a:stretch>
            <a:fillRect/>
          </a:stretch>
        </p:blipFill>
        <p:spPr>
          <a:xfrm>
            <a:off x="1219200" y="1712913"/>
            <a:ext cx="6858000" cy="5145087"/>
          </a:xfr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609600"/>
            <a:ext cx="7772400" cy="762000"/>
          </a:xfrm>
        </p:spPr>
        <p:txBody>
          <a:bodyPr/>
          <a:lstStyle/>
          <a:p>
            <a:pPr eaLnBrk="1" hangingPunct="1"/>
            <a:r>
              <a:rPr lang="en-US" sz="3200" b="1" smtClean="0">
                <a:solidFill>
                  <a:schemeClr val="tx1"/>
                </a:solidFill>
              </a:rPr>
              <a:t>Histology of a Bronchiole showing a Seromucous gland</a:t>
            </a:r>
          </a:p>
        </p:txBody>
      </p:sp>
      <p:pic>
        <p:nvPicPr>
          <p:cNvPr id="35843" name="Picture 6" descr="3-bronch-low"/>
          <p:cNvPicPr>
            <a:picLocks noGrp="1" noChangeAspect="1" noChangeArrowheads="1"/>
          </p:cNvPicPr>
          <p:nvPr>
            <p:ph type="chart" idx="1"/>
          </p:nvPr>
        </p:nvPicPr>
        <p:blipFill>
          <a:blip r:embed="rId2" cstate="print"/>
          <a:srcRect/>
          <a:stretch>
            <a:fillRect/>
          </a:stretch>
        </p:blipFill>
        <p:spPr>
          <a:xfrm>
            <a:off x="838200" y="1600200"/>
            <a:ext cx="6934200" cy="5200650"/>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914400" y="1189038"/>
            <a:ext cx="7548563" cy="5668962"/>
          </a:xfrm>
          <a:prstGeom prst="rect">
            <a:avLst/>
          </a:prstGeom>
          <a:noFill/>
          <a:ln w="9525">
            <a:noFill/>
            <a:miter lim="800000"/>
            <a:headEnd/>
            <a:tailEnd/>
          </a:ln>
        </p:spPr>
      </p:pic>
      <p:sp>
        <p:nvSpPr>
          <p:cNvPr id="18435" name="Text Box 3"/>
          <p:cNvSpPr txBox="1">
            <a:spLocks noChangeArrowheads="1"/>
          </p:cNvSpPr>
          <p:nvPr/>
        </p:nvSpPr>
        <p:spPr bwMode="auto">
          <a:xfrm>
            <a:off x="1752600" y="228600"/>
            <a:ext cx="5848350" cy="579438"/>
          </a:xfrm>
          <a:prstGeom prst="rect">
            <a:avLst/>
          </a:prstGeom>
          <a:noFill/>
          <a:ln w="9525">
            <a:noFill/>
            <a:miter lim="800000"/>
            <a:headEnd/>
            <a:tailEnd/>
          </a:ln>
        </p:spPr>
        <p:txBody>
          <a:bodyPr wrap="none">
            <a:spAutoFit/>
          </a:bodyPr>
          <a:lstStyle/>
          <a:p>
            <a:pPr algn="ctr"/>
            <a:r>
              <a:rPr lang="en-US" sz="3200" b="1"/>
              <a:t>Internal Structures of the mouth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85800" y="0"/>
            <a:ext cx="7772400" cy="685800"/>
          </a:xfrm>
        </p:spPr>
        <p:txBody>
          <a:bodyPr/>
          <a:lstStyle/>
          <a:p>
            <a:pPr eaLnBrk="1" hangingPunct="1"/>
            <a:r>
              <a:rPr lang="en-US" sz="3200" b="1" smtClean="0">
                <a:solidFill>
                  <a:schemeClr val="tx1"/>
                </a:solidFill>
              </a:rPr>
              <a:t>Internal Structures of the mouth</a:t>
            </a:r>
          </a:p>
        </p:txBody>
      </p:sp>
      <p:graphicFrame>
        <p:nvGraphicFramePr>
          <p:cNvPr id="1026" name="Object 4"/>
          <p:cNvGraphicFramePr>
            <a:graphicFrameLocks noGrp="1" noChangeAspect="1"/>
          </p:cNvGraphicFramePr>
          <p:nvPr>
            <p:ph type="chart" idx="1"/>
          </p:nvPr>
        </p:nvGraphicFramePr>
        <p:xfrm>
          <a:off x="685800" y="865188"/>
          <a:ext cx="8001000" cy="5992812"/>
        </p:xfrm>
        <a:graphic>
          <a:graphicData uri="http://schemas.openxmlformats.org/presentationml/2006/ole">
            <mc:AlternateContent xmlns:mc="http://schemas.openxmlformats.org/markup-compatibility/2006">
              <mc:Choice xmlns:v="urn:schemas-microsoft-com:vml" Requires="v">
                <p:oleObj spid="_x0000_s1027" name="Slide" r:id="rId3" imgW="5084640" imgH="3808440" progId="PowerPoint.Slide.8">
                  <p:embed/>
                </p:oleObj>
              </mc:Choice>
              <mc:Fallback>
                <p:oleObj name="Slide" r:id="rId3" imgW="5084640" imgH="3808440" progId="PowerPoint.Slid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865188"/>
                        <a:ext cx="8001000" cy="599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609600" y="228600"/>
            <a:ext cx="7772400" cy="685800"/>
          </a:xfrm>
        </p:spPr>
        <p:txBody>
          <a:bodyPr/>
          <a:lstStyle/>
          <a:p>
            <a:pPr eaLnBrk="1" hangingPunct="1"/>
            <a:r>
              <a:rPr lang="en-US" sz="3200" b="1" smtClean="0">
                <a:solidFill>
                  <a:schemeClr val="tx1"/>
                </a:solidFill>
              </a:rPr>
              <a:t>Salivary Glands and their Associated Ducts</a:t>
            </a:r>
          </a:p>
        </p:txBody>
      </p:sp>
      <p:graphicFrame>
        <p:nvGraphicFramePr>
          <p:cNvPr id="2050" name="Object 4"/>
          <p:cNvGraphicFramePr>
            <a:graphicFrameLocks noGrp="1" noChangeAspect="1"/>
          </p:cNvGraphicFramePr>
          <p:nvPr>
            <p:ph type="chart" idx="1"/>
          </p:nvPr>
        </p:nvGraphicFramePr>
        <p:xfrm>
          <a:off x="762000" y="1219200"/>
          <a:ext cx="7239000" cy="5421313"/>
        </p:xfrm>
        <a:graphic>
          <a:graphicData uri="http://schemas.openxmlformats.org/presentationml/2006/ole">
            <mc:AlternateContent xmlns:mc="http://schemas.openxmlformats.org/markup-compatibility/2006">
              <mc:Choice xmlns:v="urn:schemas-microsoft-com:vml" Requires="v">
                <p:oleObj spid="_x0000_s2051" name="Slide" r:id="rId3" imgW="5084640" imgH="3808440" progId="PowerPoint.Slide.8">
                  <p:embed/>
                </p:oleObj>
              </mc:Choice>
              <mc:Fallback>
                <p:oleObj name="Slide" r:id="rId3" imgW="5084640" imgH="3808440" progId="PowerPoint.Slid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219200"/>
                        <a:ext cx="7239000" cy="542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85800" y="228600"/>
            <a:ext cx="7772400" cy="685800"/>
          </a:xfrm>
        </p:spPr>
        <p:txBody>
          <a:bodyPr/>
          <a:lstStyle/>
          <a:p>
            <a:pPr eaLnBrk="1" hangingPunct="1"/>
            <a:r>
              <a:rPr lang="en-US" sz="3200" b="1" smtClean="0">
                <a:solidFill>
                  <a:schemeClr val="tx1"/>
                </a:solidFill>
              </a:rPr>
              <a:t>Number and types of Adult Teeth</a:t>
            </a:r>
          </a:p>
        </p:txBody>
      </p:sp>
      <p:graphicFrame>
        <p:nvGraphicFramePr>
          <p:cNvPr id="3074" name="Object 4"/>
          <p:cNvGraphicFramePr>
            <a:graphicFrameLocks noGrp="1" noChangeAspect="1"/>
          </p:cNvGraphicFramePr>
          <p:nvPr>
            <p:ph type="chart" idx="1"/>
          </p:nvPr>
        </p:nvGraphicFramePr>
        <p:xfrm>
          <a:off x="990600" y="1066800"/>
          <a:ext cx="7467600" cy="5592763"/>
        </p:xfrm>
        <a:graphic>
          <a:graphicData uri="http://schemas.openxmlformats.org/presentationml/2006/ole">
            <mc:AlternateContent xmlns:mc="http://schemas.openxmlformats.org/markup-compatibility/2006">
              <mc:Choice xmlns:v="urn:schemas-microsoft-com:vml" Requires="v">
                <p:oleObj spid="_x0000_s3075" name="Slide" r:id="rId3" imgW="5084640" imgH="3808440" progId="PowerPoint.Slide.8">
                  <p:embed/>
                </p:oleObj>
              </mc:Choice>
              <mc:Fallback>
                <p:oleObj name="Slide" r:id="rId3" imgW="5084640" imgH="3808440" progId="PowerPoint.Slid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066800"/>
                        <a:ext cx="7467600"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09600" y="152400"/>
            <a:ext cx="7772400" cy="685800"/>
          </a:xfrm>
        </p:spPr>
        <p:txBody>
          <a:bodyPr/>
          <a:lstStyle/>
          <a:p>
            <a:pPr eaLnBrk="1" hangingPunct="1"/>
            <a:r>
              <a:rPr lang="en-US" sz="3200" b="1" smtClean="0">
                <a:solidFill>
                  <a:schemeClr val="tx1"/>
                </a:solidFill>
              </a:rPr>
              <a:t>Location and Types of Deciduous Teeth</a:t>
            </a:r>
          </a:p>
        </p:txBody>
      </p:sp>
      <p:graphicFrame>
        <p:nvGraphicFramePr>
          <p:cNvPr id="4098" name="Object 4"/>
          <p:cNvGraphicFramePr>
            <a:graphicFrameLocks noGrp="1" noChangeAspect="1"/>
          </p:cNvGraphicFramePr>
          <p:nvPr>
            <p:ph type="chart" idx="1"/>
          </p:nvPr>
        </p:nvGraphicFramePr>
        <p:xfrm>
          <a:off x="609600" y="1036638"/>
          <a:ext cx="7772400" cy="5821362"/>
        </p:xfrm>
        <a:graphic>
          <a:graphicData uri="http://schemas.openxmlformats.org/presentationml/2006/ole">
            <mc:AlternateContent xmlns:mc="http://schemas.openxmlformats.org/markup-compatibility/2006">
              <mc:Choice xmlns:v="urn:schemas-microsoft-com:vml" Requires="v">
                <p:oleObj spid="_x0000_s4099" name="Slide" r:id="rId3" imgW="5084640" imgH="3808440" progId="PowerPoint.Slide.8">
                  <p:embed/>
                </p:oleObj>
              </mc:Choice>
              <mc:Fallback>
                <p:oleObj name="Slide" r:id="rId3" imgW="5084640" imgH="3808440" progId="PowerPoint.Slid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036638"/>
                        <a:ext cx="7772400" cy="582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762000" y="1019175"/>
            <a:ext cx="7772400" cy="5838825"/>
          </a:xfrm>
          <a:prstGeom prst="rect">
            <a:avLst/>
          </a:prstGeom>
          <a:noFill/>
          <a:ln w="9525">
            <a:noFill/>
            <a:miter lim="800000"/>
            <a:headEnd/>
            <a:tailEnd/>
          </a:ln>
        </p:spPr>
      </p:pic>
      <p:sp>
        <p:nvSpPr>
          <p:cNvPr id="19459" name="Text Box 3"/>
          <p:cNvSpPr txBox="1">
            <a:spLocks noChangeArrowheads="1"/>
          </p:cNvSpPr>
          <p:nvPr/>
        </p:nvSpPr>
        <p:spPr bwMode="auto">
          <a:xfrm>
            <a:off x="457200" y="304800"/>
            <a:ext cx="8004175" cy="579438"/>
          </a:xfrm>
          <a:prstGeom prst="rect">
            <a:avLst/>
          </a:prstGeom>
          <a:noFill/>
          <a:ln w="9525">
            <a:noFill/>
            <a:miter lim="800000"/>
            <a:headEnd/>
            <a:tailEnd/>
          </a:ln>
        </p:spPr>
        <p:txBody>
          <a:bodyPr wrap="none">
            <a:spAutoFit/>
          </a:bodyPr>
          <a:lstStyle/>
          <a:p>
            <a:r>
              <a:rPr lang="en-US" sz="3200" b="1"/>
              <a:t>Location of Adult Teeth and Age of Eruption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04800" y="304800"/>
            <a:ext cx="4724400" cy="762000"/>
          </a:xfrm>
          <a:prstGeom prst="rect">
            <a:avLst/>
          </a:prstGeom>
          <a:noFill/>
          <a:ln w="9525">
            <a:noFill/>
            <a:miter lim="800000"/>
            <a:headEnd/>
            <a:tailEnd/>
          </a:ln>
        </p:spPr>
        <p:txBody>
          <a:bodyPr anchor="ctr"/>
          <a:lstStyle/>
          <a:p>
            <a:r>
              <a:rPr lang="en-US" sz="4000" b="1">
                <a:latin typeface="Arial" pitchFamily="34" charset="0"/>
              </a:rPr>
              <a:t>GI Tract Functions</a:t>
            </a:r>
          </a:p>
        </p:txBody>
      </p:sp>
      <p:pic>
        <p:nvPicPr>
          <p:cNvPr id="20483" name="Picture 3" descr="177669"/>
          <p:cNvPicPr>
            <a:picLocks noChangeAspect="1" noChangeArrowheads="1"/>
          </p:cNvPicPr>
          <p:nvPr/>
        </p:nvPicPr>
        <p:blipFill>
          <a:blip r:embed="rId2" cstate="print"/>
          <a:srcRect/>
          <a:stretch>
            <a:fillRect/>
          </a:stretch>
        </p:blipFill>
        <p:spPr bwMode="auto">
          <a:xfrm>
            <a:off x="5029200" y="0"/>
            <a:ext cx="4114800" cy="6858000"/>
          </a:xfrm>
          <a:prstGeom prst="rect">
            <a:avLst/>
          </a:prstGeom>
          <a:noFill/>
          <a:ln w="9525">
            <a:noFill/>
            <a:miter lim="800000"/>
            <a:headEnd/>
            <a:tailEnd/>
          </a:ln>
        </p:spPr>
      </p:pic>
      <p:sp>
        <p:nvSpPr>
          <p:cNvPr id="20484" name="Text Box 4"/>
          <p:cNvSpPr txBox="1">
            <a:spLocks noChangeArrowheads="1"/>
          </p:cNvSpPr>
          <p:nvPr/>
        </p:nvSpPr>
        <p:spPr bwMode="auto">
          <a:xfrm>
            <a:off x="609600" y="1244600"/>
            <a:ext cx="4267200" cy="4789488"/>
          </a:xfrm>
          <a:prstGeom prst="rect">
            <a:avLst/>
          </a:prstGeom>
          <a:noFill/>
          <a:ln w="9525">
            <a:noFill/>
            <a:miter lim="800000"/>
            <a:headEnd/>
            <a:tailEnd/>
          </a:ln>
        </p:spPr>
        <p:txBody>
          <a:bodyPr wrap="none">
            <a:spAutoFit/>
          </a:bodyPr>
          <a:lstStyle/>
          <a:p>
            <a:pPr marL="457200" indent="-457200" eaLnBrk="0" hangingPunct="0"/>
            <a:r>
              <a:rPr lang="en-US" sz="2800" b="1"/>
              <a:t>Mouth: Ingestion</a:t>
            </a:r>
          </a:p>
          <a:p>
            <a:pPr marL="457200" indent="-457200" eaLnBrk="0" hangingPunct="0"/>
            <a:endParaRPr lang="en-US" sz="2800" b="1"/>
          </a:p>
          <a:p>
            <a:pPr marL="457200" indent="-457200" eaLnBrk="0" hangingPunct="0"/>
            <a:r>
              <a:rPr lang="en-US" sz="2800" b="1"/>
              <a:t>Teeth:  Mastication</a:t>
            </a:r>
          </a:p>
          <a:p>
            <a:pPr marL="457200" indent="-457200" eaLnBrk="0" hangingPunct="0"/>
            <a:endParaRPr lang="en-US" sz="2800" b="1"/>
          </a:p>
          <a:p>
            <a:pPr marL="457200" indent="-457200" eaLnBrk="0" hangingPunct="0"/>
            <a:r>
              <a:rPr lang="en-US" sz="2800" b="1"/>
              <a:t>Salivary Glands:</a:t>
            </a:r>
          </a:p>
          <a:p>
            <a:pPr marL="457200" indent="-457200" eaLnBrk="0" hangingPunct="0">
              <a:buFontTx/>
              <a:buAutoNum type="arabicPeriod"/>
            </a:pPr>
            <a:r>
              <a:rPr lang="en-US" sz="2800" b="1"/>
              <a:t>Water:  Moistens Food</a:t>
            </a:r>
          </a:p>
          <a:p>
            <a:pPr marL="457200" indent="-457200" eaLnBrk="0" hangingPunct="0">
              <a:buFontTx/>
              <a:buAutoNum type="arabicPeriod"/>
            </a:pPr>
            <a:r>
              <a:rPr lang="en-US" sz="2800" b="1"/>
              <a:t>Mucus:  Lubricates and</a:t>
            </a:r>
          </a:p>
          <a:p>
            <a:pPr marL="457200" indent="-457200" eaLnBrk="0" hangingPunct="0"/>
            <a:r>
              <a:rPr lang="en-US"/>
              <a:t>	</a:t>
            </a:r>
            <a:r>
              <a:rPr lang="en-US" sz="2800" b="1"/>
              <a:t>binds food into bolus</a:t>
            </a:r>
          </a:p>
          <a:p>
            <a:pPr marL="457200" indent="-457200" eaLnBrk="0" hangingPunct="0">
              <a:buFontTx/>
              <a:buAutoNum type="arabicPeriod" startAt="3"/>
            </a:pPr>
            <a:r>
              <a:rPr lang="en-US" sz="2800" b="1"/>
              <a:t>Amylase:  Starts break-</a:t>
            </a:r>
          </a:p>
          <a:p>
            <a:pPr marL="457200" indent="-457200" eaLnBrk="0" hangingPunct="0"/>
            <a:r>
              <a:rPr lang="en-US" sz="2800"/>
              <a:t>	</a:t>
            </a:r>
            <a:r>
              <a:rPr lang="en-US" sz="2800" b="1"/>
              <a:t>down of Starch and </a:t>
            </a:r>
          </a:p>
          <a:p>
            <a:pPr marL="457200" indent="-457200" eaLnBrk="0" hangingPunct="0"/>
            <a:r>
              <a:rPr lang="en-US" sz="2800" b="1"/>
              <a:t>	Glycogen</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393</Words>
  <Application>Microsoft Office PowerPoint</Application>
  <PresentationFormat>On-screen Show (4:3)</PresentationFormat>
  <Paragraphs>105</Paragraphs>
  <Slides>24</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Default Design</vt:lpstr>
      <vt:lpstr>Slide</vt:lpstr>
      <vt:lpstr>PTA/OTA 106 Unit 1 Lecture 4</vt:lpstr>
      <vt:lpstr>PowerPoint Presentation</vt:lpstr>
      <vt:lpstr>PowerPoint Presentation</vt:lpstr>
      <vt:lpstr>Internal Structures of the mouth</vt:lpstr>
      <vt:lpstr>Salivary Glands and their Associated Ducts</vt:lpstr>
      <vt:lpstr>Number and types of Adult Teeth</vt:lpstr>
      <vt:lpstr>Location and Types of Deciduous Teeth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Posterior View of the Larynx</vt:lpstr>
      <vt:lpstr>Relationship of the Esophagus and Trachea in the Neck</vt:lpstr>
      <vt:lpstr>Pseudostratified Ciliated Columnar Epithelium </vt:lpstr>
      <vt:lpstr>Surface View of the lining of the upper Respiratory system demonstrating Pseudostratified ciliated columnar</vt:lpstr>
      <vt:lpstr>Histology of a Bronchiole showing a Seromucous gland</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Summers</dc:creator>
  <cp:lastModifiedBy>GaryB</cp:lastModifiedBy>
  <cp:revision>22</cp:revision>
  <cp:lastPrinted>2012-09-18T22:43:46Z</cp:lastPrinted>
  <dcterms:created xsi:type="dcterms:W3CDTF">2003-09-15T02:17:08Z</dcterms:created>
  <dcterms:modified xsi:type="dcterms:W3CDTF">2012-09-18T22:45:06Z</dcterms:modified>
</cp:coreProperties>
</file>